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69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46ED63-7061-4481-A93A-47B26F7B0CC3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5F5C8-67A9-4775-9B54-F130430C38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13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F5C8-67A9-4775-9B54-F130430C387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14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75F5C8-67A9-4775-9B54-F130430C387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29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uque.com/mineself/sra9a9/gkngloek3fu903u5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uque.com/mineself/sra9a9/gkngloek3fu903u5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hyperlink" Target="https://www.yuque.com/mineself/sra9a9/yg3l2347k9nr9cya" TargetMode="Externa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cn/2022.2/Manual/SL-SamplerState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贴图的运用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基础篇</a:t>
            </a: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3.1-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4590854" y="6193193"/>
            <a:ext cx="65451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Albedo/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/Mask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_ST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801791" y="3693574"/>
            <a:ext cx="4407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b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D53DA73-5843-78CD-10E0-8453FD4D5669}"/>
              </a:ext>
            </a:extLst>
          </p:cNvPr>
          <p:cNvSpPr txBox="1"/>
          <p:nvPr/>
        </p:nvSpPr>
        <p:spPr>
          <a:xfrm>
            <a:off x="801791" y="2425763"/>
            <a:ext cx="43075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在声明时出现的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_ST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是用来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控制物体的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Tiling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Offset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38D0C3-0C2A-07C0-DE61-900C20EC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85" y="1718163"/>
            <a:ext cx="5363731" cy="309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605AA-34B9-CC6E-2A39-8CF4E789D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791" y="4172646"/>
            <a:ext cx="6759032" cy="219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42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_ST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4475269" y="3469123"/>
            <a:ext cx="440736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的改变：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*2---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[0,2]</a:t>
            </a:r>
            <a:b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uv+0.5---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[0.5,1.5]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D53DA73-5843-78CD-10E0-8453FD4D5669}"/>
              </a:ext>
            </a:extLst>
          </p:cNvPr>
          <p:cNvSpPr txBox="1"/>
          <p:nvPr/>
        </p:nvSpPr>
        <p:spPr>
          <a:xfrm>
            <a:off x="801792" y="2425763"/>
            <a:ext cx="4882572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乘一个值会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缩小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加一个值会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38D0C3-0C2A-07C0-DE61-900C20EC3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085" y="1718163"/>
            <a:ext cx="5363731" cy="309964"/>
          </a:xfrm>
          <a:prstGeom prst="rect">
            <a:avLst/>
          </a:prstGeom>
        </p:spPr>
      </p:pic>
      <p:pic>
        <p:nvPicPr>
          <p:cNvPr id="7169" name="Picture 1">
            <a:extLst>
              <a:ext uri="{FF2B5EF4-FFF2-40B4-BE49-F238E27FC236}">
                <a16:creationId xmlns:a16="http://schemas.microsoft.com/office/drawing/2014/main" id="{F823ED30-9A8D-C37F-CB7E-300541C50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91" y="3469123"/>
            <a:ext cx="3195294" cy="322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4475268" y="5371782"/>
            <a:ext cx="440736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Warp Mode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Repeat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1*1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的大小无限平铺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844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87325B0-767A-4903-F103-CFAC41AB1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27" y="2433399"/>
            <a:ext cx="5465817" cy="39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4EA5DD-6C02-7E9D-8380-A3B1F5561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336" y="1092208"/>
            <a:ext cx="4115436" cy="205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AADA7C-F8E3-59AA-CCA5-505503677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369" y="3624787"/>
            <a:ext cx="2715370" cy="271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33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1057488" y="2749120"/>
            <a:ext cx="440736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用来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反射环境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 descr="立方体贴图的天空盒和反射">
            <a:extLst>
              <a:ext uri="{FF2B5EF4-FFF2-40B4-BE49-F238E27FC236}">
                <a16:creationId xmlns:a16="http://schemas.microsoft.com/office/drawing/2014/main" id="{0B9D775B-8AC0-6DD2-A286-FC1E826DF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52" y="1929598"/>
            <a:ext cx="5528723" cy="399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024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1057488" y="2749120"/>
            <a:ext cx="440736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设盒子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2*2*2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，中心为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从中心出发，射出射线，射线与盒子的交点就是采样点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A3F236F8-05EE-0674-1590-A76E27C46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2161268"/>
            <a:ext cx="4631258" cy="400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6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中的采样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597154" y="2567225"/>
            <a:ext cx="5498846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使用函数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texCUBElod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---Level of detail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就是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mipmap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等级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4B1D3F42-8824-DDE9-8FB2-2F900C8D904F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346577" y="4039716"/>
            <a:ext cx="123504" cy="50211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095BC791-14C3-D6AC-1D98-2E09C348647C}"/>
              </a:ext>
            </a:extLst>
          </p:cNvPr>
          <p:cNvSpPr txBox="1"/>
          <p:nvPr/>
        </p:nvSpPr>
        <p:spPr>
          <a:xfrm>
            <a:off x="1885680" y="4541831"/>
            <a:ext cx="292179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近处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mipmap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等级低，清楚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远处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mipmap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等级高，模糊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11A52D-B921-670A-D42A-A795BE005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725" y="3476408"/>
            <a:ext cx="5910483" cy="333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A8924B0-C934-E37E-6F43-D92F36E2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810" y="1033728"/>
            <a:ext cx="4855064" cy="216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3616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中的采样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597154" y="2567225"/>
            <a:ext cx="54988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使用函数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texCUBElod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095BC791-14C3-D6AC-1D98-2E09C348647C}"/>
              </a:ext>
            </a:extLst>
          </p:cNvPr>
          <p:cNvSpPr txBox="1"/>
          <p:nvPr/>
        </p:nvSpPr>
        <p:spPr>
          <a:xfrm>
            <a:off x="635794" y="3225501"/>
            <a:ext cx="36166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rvDir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reflectViewDir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65E0C952-CBA4-3019-327A-38E6AA9304BF}"/>
              </a:ext>
            </a:extLst>
          </p:cNvPr>
          <p:cNvSpPr txBox="1"/>
          <p:nvPr/>
        </p:nvSpPr>
        <p:spPr>
          <a:xfrm>
            <a:off x="628871" y="4679295"/>
            <a:ext cx="36166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折射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rvDir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refractViewDir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F0D837-34C0-E03F-F852-71DA916CB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71" y="5035085"/>
            <a:ext cx="7946067" cy="5825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3044399-2AB7-C39A-97FB-9FEA60B48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94" y="3592334"/>
            <a:ext cx="7939144" cy="548037"/>
          </a:xfrm>
          <a:prstGeom prst="rect">
            <a:avLst/>
          </a:prstGeom>
        </p:spPr>
      </p:pic>
      <p:sp>
        <p:nvSpPr>
          <p:cNvPr id="19" name="iSHEJI-8">
            <a:extLst>
              <a:ext uri="{FF2B5EF4-FFF2-40B4-BE49-F238E27FC236}">
                <a16:creationId xmlns:a16="http://schemas.microsoft.com/office/drawing/2014/main" id="{52023718-9051-A3C5-2758-4492FC452BD1}"/>
              </a:ext>
            </a:extLst>
          </p:cNvPr>
          <p:cNvSpPr txBox="1"/>
          <p:nvPr/>
        </p:nvSpPr>
        <p:spPr>
          <a:xfrm>
            <a:off x="5937242" y="1058712"/>
            <a:ext cx="36166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texCUBElod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samplerCUBE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2---float4(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E3EF698-B360-F013-72FE-FC62FBF5D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59" y="2360968"/>
            <a:ext cx="2370947" cy="27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EA9C1ADF-4AEC-0CA3-F719-2381FD7F0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59" y="5326341"/>
            <a:ext cx="2370946" cy="42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iSHEJI-8">
            <a:extLst>
              <a:ext uri="{FF2B5EF4-FFF2-40B4-BE49-F238E27FC236}">
                <a16:creationId xmlns:a16="http://schemas.microsoft.com/office/drawing/2014/main" id="{FFC73F46-FA85-011C-14A1-C04156D57A74}"/>
              </a:ext>
            </a:extLst>
          </p:cNvPr>
          <p:cNvSpPr txBox="1"/>
          <p:nvPr/>
        </p:nvSpPr>
        <p:spPr>
          <a:xfrm>
            <a:off x="5684666" y="5766081"/>
            <a:ext cx="421393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refract()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折射率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eta  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入射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IOR/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折射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IOR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如：空气射入水</a:t>
            </a:r>
            <a:r>
              <a:rPr lang="en-US" altLang="zh-CN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1/1.3=0.77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966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3616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中的采样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597154" y="2567225"/>
            <a:ext cx="54988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texCUBElod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b="1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3044399-2AB7-C39A-97FB-9FEA60B48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4" y="3223002"/>
            <a:ext cx="7939144" cy="548037"/>
          </a:xfrm>
          <a:prstGeom prst="rect">
            <a:avLst/>
          </a:prstGeom>
        </p:spPr>
      </p:pic>
      <p:sp>
        <p:nvSpPr>
          <p:cNvPr id="19" name="iSHEJI-8">
            <a:extLst>
              <a:ext uri="{FF2B5EF4-FFF2-40B4-BE49-F238E27FC236}">
                <a16:creationId xmlns:a16="http://schemas.microsoft.com/office/drawing/2014/main" id="{52023718-9051-A3C5-2758-4492FC452BD1}"/>
              </a:ext>
            </a:extLst>
          </p:cNvPr>
          <p:cNvSpPr txBox="1"/>
          <p:nvPr/>
        </p:nvSpPr>
        <p:spPr>
          <a:xfrm>
            <a:off x="597154" y="4917084"/>
            <a:ext cx="36166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texCUBElod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samplerCUBE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2---float4(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9CD3BE0-D31F-A5E5-97AA-F299745F1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54" y="4183763"/>
            <a:ext cx="5604470" cy="313192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65F4638-2F54-9816-32E9-997DF2F1CCFB}"/>
              </a:ext>
            </a:extLst>
          </p:cNvPr>
          <p:cNvSpPr txBox="1"/>
          <p:nvPr/>
        </p:nvSpPr>
        <p:spPr>
          <a:xfrm>
            <a:off x="4361628" y="4909679"/>
            <a:ext cx="361661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texCUBE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samplerCUBE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方向向量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B08312-941D-F96E-D9BF-96ABBD602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54" y="4146329"/>
            <a:ext cx="2493038" cy="2388473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84C037-43E4-E4E5-D189-809C230A2277}"/>
              </a:ext>
            </a:extLst>
          </p:cNvPr>
          <p:cNvCxnSpPr>
            <a:cxnSpLocks/>
          </p:cNvCxnSpPr>
          <p:nvPr/>
        </p:nvCxnSpPr>
        <p:spPr>
          <a:xfrm flipV="1">
            <a:off x="7339565" y="5113538"/>
            <a:ext cx="1475961" cy="2055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81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36166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中的采样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5B89412-1B20-E847-4BBC-27998C634ECC}"/>
              </a:ext>
            </a:extLst>
          </p:cNvPr>
          <p:cNvSpPr txBox="1"/>
          <p:nvPr/>
        </p:nvSpPr>
        <p:spPr>
          <a:xfrm>
            <a:off x="597154" y="2567225"/>
            <a:ext cx="54988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为什么能采样出结果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DE675D5E-EE08-BFEB-1E48-4DC34CA3B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8" y="2743858"/>
            <a:ext cx="3523611" cy="34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F1469E1-8D2D-B935-1119-3187CD4F93FA}"/>
              </a:ext>
            </a:extLst>
          </p:cNvPr>
          <p:cNvCxnSpPr>
            <a:cxnSpLocks/>
          </p:cNvCxnSpPr>
          <p:nvPr/>
        </p:nvCxnSpPr>
        <p:spPr>
          <a:xfrm flipV="1">
            <a:off x="5131293" y="3921444"/>
            <a:ext cx="461639" cy="44615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0C56E7F-A167-04BD-3646-60B3782E2C8D}"/>
              </a:ext>
            </a:extLst>
          </p:cNvPr>
          <p:cNvCxnSpPr>
            <a:cxnSpLocks/>
          </p:cNvCxnSpPr>
          <p:nvPr/>
        </p:nvCxnSpPr>
        <p:spPr>
          <a:xfrm flipH="1" flipV="1">
            <a:off x="4818097" y="3382715"/>
            <a:ext cx="774835" cy="53872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110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获取与设置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760F603-B515-8AA2-EF9E-86AD391C5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87" y="2638518"/>
            <a:ext cx="5374898" cy="2871669"/>
          </a:xfrm>
          <a:prstGeom prst="rect">
            <a:avLst/>
          </a:prstGeom>
        </p:spPr>
      </p:pic>
      <p:pic>
        <p:nvPicPr>
          <p:cNvPr id="8193" name="Picture 1">
            <a:extLst>
              <a:ext uri="{FF2B5EF4-FFF2-40B4-BE49-F238E27FC236}">
                <a16:creationId xmlns:a16="http://schemas.microsoft.com/office/drawing/2014/main" id="{6FD8A353-E86C-885D-8CBF-C25EB1ED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684" y="2219418"/>
            <a:ext cx="285750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78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Abledo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707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0EB709DB-3AE7-E5D4-9119-E41DC032974C}"/>
              </a:ext>
            </a:extLst>
          </p:cNvPr>
          <p:cNvSpPr/>
          <p:nvPr/>
        </p:nvSpPr>
        <p:spPr>
          <a:xfrm>
            <a:off x="2293818" y="555965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A1DE7155-4DAA-C702-B56B-A172DEFF8D33}"/>
              </a:ext>
            </a:extLst>
          </p:cNvPr>
          <p:cNvSpPr txBox="1"/>
          <p:nvPr/>
        </p:nvSpPr>
        <p:spPr>
          <a:xfrm>
            <a:off x="2874403" y="5623826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获取与设置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6FD8A353-E86C-885D-8CBF-C25EB1ED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7" y="2361460"/>
            <a:ext cx="3896584" cy="57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Picture 1">
            <a:extLst>
              <a:ext uri="{FF2B5EF4-FFF2-40B4-BE49-F238E27FC236}">
                <a16:creationId xmlns:a16="http://schemas.microsoft.com/office/drawing/2014/main" id="{525AD65F-B9AE-D4F6-86C8-E9C62C362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8" y="3215042"/>
            <a:ext cx="2946342" cy="76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98E28D42-EBD1-656E-A161-190D4B4966C2}"/>
              </a:ext>
            </a:extLst>
          </p:cNvPr>
          <p:cNvCxnSpPr>
            <a:cxnSpLocks/>
          </p:cNvCxnSpPr>
          <p:nvPr/>
        </p:nvCxnSpPr>
        <p:spPr>
          <a:xfrm>
            <a:off x="4044111" y="3317813"/>
            <a:ext cx="1819920" cy="27822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>
            <a:extLst>
              <a:ext uri="{FF2B5EF4-FFF2-40B4-BE49-F238E27FC236}">
                <a16:creationId xmlns:a16="http://schemas.microsoft.com/office/drawing/2014/main" id="{2B788DE1-3410-BDCA-C133-1CC3F7529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04" y="3036162"/>
            <a:ext cx="2123670" cy="155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>
            <a:extLst>
              <a:ext uri="{FF2B5EF4-FFF2-40B4-BE49-F238E27FC236}">
                <a16:creationId xmlns:a16="http://schemas.microsoft.com/office/drawing/2014/main" id="{7A3191A5-BB3C-30B3-D855-EA975A89C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843" y="3107538"/>
            <a:ext cx="24384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1260E37-F5F9-5483-E20C-B94E39B32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039" y="10234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0B7D730-5E99-6499-C5D7-EFEC52ADAFF2}"/>
              </a:ext>
            </a:extLst>
          </p:cNvPr>
          <p:cNvSpPr txBox="1"/>
          <p:nvPr/>
        </p:nvSpPr>
        <p:spPr>
          <a:xfrm>
            <a:off x="5789090" y="4711592"/>
            <a:ext cx="36166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六面体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 Frames Layout</a:t>
            </a: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BD514685-EB04-993D-9126-6CDEFB51E101}"/>
              </a:ext>
            </a:extLst>
          </p:cNvPr>
          <p:cNvSpPr txBox="1"/>
          <p:nvPr/>
        </p:nvSpPr>
        <p:spPr>
          <a:xfrm>
            <a:off x="8653534" y="4402597"/>
            <a:ext cx="36166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经纬度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Latitude Longitude</a:t>
            </a: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FF0DD1C9-C964-92A2-CBAB-F324DF5428F5}"/>
              </a:ext>
            </a:extLst>
          </p:cNvPr>
          <p:cNvSpPr txBox="1"/>
          <p:nvPr/>
        </p:nvSpPr>
        <p:spPr>
          <a:xfrm>
            <a:off x="7673263" y="2339884"/>
            <a:ext cx="36166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Mirrored Ball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5B0ADBC-E194-3DD1-F1A7-BCA4FB8071A0}"/>
              </a:ext>
            </a:extLst>
          </p:cNvPr>
          <p:cNvCxnSpPr>
            <a:cxnSpLocks/>
          </p:cNvCxnSpPr>
          <p:nvPr/>
        </p:nvCxnSpPr>
        <p:spPr>
          <a:xfrm>
            <a:off x="3549115" y="3785931"/>
            <a:ext cx="454715" cy="7551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2786300" y="4451864"/>
            <a:ext cx="361661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Specular(Glossy Reflection)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Diffuse(Irradiance)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E23B018-C745-0533-E99B-32CB09DF4238}"/>
              </a:ext>
            </a:extLst>
          </p:cNvPr>
          <p:cNvCxnSpPr>
            <a:cxnSpLocks/>
          </p:cNvCxnSpPr>
          <p:nvPr/>
        </p:nvCxnSpPr>
        <p:spPr>
          <a:xfrm>
            <a:off x="1765193" y="4054689"/>
            <a:ext cx="0" cy="166253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HEJI-8">
            <a:extLst>
              <a:ext uri="{FF2B5EF4-FFF2-40B4-BE49-F238E27FC236}">
                <a16:creationId xmlns:a16="http://schemas.microsoft.com/office/drawing/2014/main" id="{9428D9DA-E1FB-D941-181E-F3E1D3496F93}"/>
              </a:ext>
            </a:extLst>
          </p:cNvPr>
          <p:cNvSpPr txBox="1"/>
          <p:nvPr/>
        </p:nvSpPr>
        <p:spPr>
          <a:xfrm>
            <a:off x="513893" y="5830914"/>
            <a:ext cx="361661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解决低端机的错误过滤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None/Diffuse(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Irrdiance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1D8D2160-6434-4F76-991A-9A9D978D634D}"/>
              </a:ext>
            </a:extLst>
          </p:cNvPr>
          <p:cNvSpPr txBox="1"/>
          <p:nvPr/>
        </p:nvSpPr>
        <p:spPr>
          <a:xfrm>
            <a:off x="5484804" y="5541158"/>
            <a:ext cx="422518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注意：必须开启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Mipmap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才有</a:t>
            </a:r>
            <a:r>
              <a:rPr lang="en-US" altLang="zh-CN" sz="18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功能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一般的</a:t>
            </a:r>
            <a:r>
              <a:rPr lang="en-US" altLang="zh-CN" sz="18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不开启甚至会出现问题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68C09A-C53B-CC68-F3A1-BAFC8F05D5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44193" y="5069665"/>
            <a:ext cx="15430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3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Cubemap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7" y="2546187"/>
            <a:ext cx="36166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见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文档</a:t>
            </a:r>
            <a:endParaRPr lang="en-US" altLang="zh-CN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309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7" y="2546187"/>
            <a:ext cx="36166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卡渲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最常用的技术</a:t>
            </a:r>
            <a:endParaRPr lang="en-US" altLang="zh-CN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CABFEA-6464-4BAB-F08D-E5A2BEDAD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533" y="1179808"/>
            <a:ext cx="2897046" cy="483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51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6" y="2546187"/>
            <a:ext cx="5380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将一张渐变图映射到物体身上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51BF697C-700D-7816-F3B6-FC76CEF96EFE}"/>
              </a:ext>
            </a:extLst>
          </p:cNvPr>
          <p:cNvSpPr txBox="1"/>
          <p:nvPr/>
        </p:nvSpPr>
        <p:spPr>
          <a:xfrm>
            <a:off x="5032327" y="3986969"/>
            <a:ext cx="176035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什么方式？</a:t>
            </a:r>
            <a:endParaRPr lang="en-US" altLang="zh-CN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7258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6" y="2546187"/>
            <a:ext cx="5380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将一张渐变图映射到物体身上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5032211" y="3986968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endParaRPr lang="en-US" altLang="zh-CN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6F150EE9-6EEB-CE71-65DD-DFE4869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7" y="2873639"/>
            <a:ext cx="3088433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A608B12D-AD4B-E903-8FA6-E5155FEC6392}"/>
              </a:ext>
            </a:extLst>
          </p:cNvPr>
          <p:cNvSpPr txBox="1"/>
          <p:nvPr/>
        </p:nvSpPr>
        <p:spPr>
          <a:xfrm>
            <a:off x="7803518" y="5290931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0E1129FB-A6AE-A23D-848F-363C11C3574E}"/>
              </a:ext>
            </a:extLst>
          </p:cNvPr>
          <p:cNvSpPr txBox="1"/>
          <p:nvPr/>
        </p:nvSpPr>
        <p:spPr>
          <a:xfrm>
            <a:off x="9851442" y="3161740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6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6" y="2546187"/>
            <a:ext cx="5380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将一张渐变图映射到物体身上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5032211" y="3986968"/>
            <a:ext cx="2404286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6F150EE9-6EEB-CE71-65DD-DFE4869A5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7" y="2873639"/>
            <a:ext cx="3088433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A608B12D-AD4B-E903-8FA6-E5155FEC6392}"/>
              </a:ext>
            </a:extLst>
          </p:cNvPr>
          <p:cNvSpPr txBox="1"/>
          <p:nvPr/>
        </p:nvSpPr>
        <p:spPr>
          <a:xfrm>
            <a:off x="7803518" y="5290931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0E1129FB-A6AE-A23D-848F-363C11C3574E}"/>
              </a:ext>
            </a:extLst>
          </p:cNvPr>
          <p:cNvSpPr txBox="1"/>
          <p:nvPr/>
        </p:nvSpPr>
        <p:spPr>
          <a:xfrm>
            <a:off x="9851442" y="3161740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6746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6277AE-95E0-BF32-E2CD-49B090FC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7" y="2871032"/>
            <a:ext cx="3088433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6" y="2546187"/>
            <a:ext cx="5380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将一张渐变图映射到物体身上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5032211" y="3986968"/>
            <a:ext cx="24042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en-US" altLang="zh-CN" sz="2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A608B12D-AD4B-E903-8FA6-E5155FEC6392}"/>
              </a:ext>
            </a:extLst>
          </p:cNvPr>
          <p:cNvSpPr txBox="1"/>
          <p:nvPr/>
        </p:nvSpPr>
        <p:spPr>
          <a:xfrm>
            <a:off x="7803518" y="5290931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0E1129FB-A6AE-A23D-848F-363C11C3574E}"/>
              </a:ext>
            </a:extLst>
          </p:cNvPr>
          <p:cNvSpPr txBox="1"/>
          <p:nvPr/>
        </p:nvSpPr>
        <p:spPr>
          <a:xfrm>
            <a:off x="9851442" y="3161740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0049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E3BED39-6603-F27A-7D73-2264317F3B2B}"/>
              </a:ext>
            </a:extLst>
          </p:cNvPr>
          <p:cNvSpPr/>
          <p:nvPr/>
        </p:nvSpPr>
        <p:spPr>
          <a:xfrm>
            <a:off x="7931020" y="3777293"/>
            <a:ext cx="4037663" cy="15784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277AE-95E0-BF32-E2CD-49B090FC8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86" y="3935914"/>
            <a:ext cx="2529167" cy="2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原理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6" y="2546187"/>
            <a:ext cx="5380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将一张渐变图映射到物体身上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5823750" y="1951672"/>
            <a:ext cx="2404286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en-US" altLang="zh-CN" sz="2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范围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pic>
        <p:nvPicPr>
          <p:cNvPr id="16385" name="Picture 1">
            <a:extLst>
              <a:ext uri="{FF2B5EF4-FFF2-40B4-BE49-F238E27FC236}">
                <a16:creationId xmlns:a16="http://schemas.microsoft.com/office/drawing/2014/main" id="{1529C5A4-3B66-07CF-BA02-BCB8C4020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040" y="3931444"/>
            <a:ext cx="2529167" cy="252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FD2BF3-C467-D863-7689-D4AA68E8AAA6}"/>
              </a:ext>
            </a:extLst>
          </p:cNvPr>
          <p:cNvCxnSpPr>
            <a:cxnSpLocks/>
          </p:cNvCxnSpPr>
          <p:nvPr/>
        </p:nvCxnSpPr>
        <p:spPr>
          <a:xfrm>
            <a:off x="3724622" y="5195470"/>
            <a:ext cx="111796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1312FC5-2DF2-B376-C22C-497CE32D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18" y="4030825"/>
            <a:ext cx="3810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C51F7F21-9C06-50CF-286E-E9996B78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18" y="4746950"/>
            <a:ext cx="3810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4262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E3BED39-6603-F27A-7D73-2264317F3B2B}"/>
              </a:ext>
            </a:extLst>
          </p:cNvPr>
          <p:cNvSpPr/>
          <p:nvPr/>
        </p:nvSpPr>
        <p:spPr>
          <a:xfrm>
            <a:off x="7931020" y="3777293"/>
            <a:ext cx="4037663" cy="157847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中的代码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1191213" y="4796280"/>
            <a:ext cx="631993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i.uv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时，也就是最暗面，采样贴图最左侧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依次类推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1312FC5-2DF2-B376-C22C-497CE32DE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18" y="4030825"/>
            <a:ext cx="38100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>
            <a:extLst>
              <a:ext uri="{FF2B5EF4-FFF2-40B4-BE49-F238E27FC236}">
                <a16:creationId xmlns:a16="http://schemas.microsoft.com/office/drawing/2014/main" id="{C51F7F21-9C06-50CF-286E-E9996B784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318" y="4746950"/>
            <a:ext cx="3810000" cy="44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9719B4-898D-0E73-16A0-18CC78697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87" y="3889139"/>
            <a:ext cx="5866814" cy="3429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E003D0-8B81-EE0E-3237-98C0B2D34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87" y="2700276"/>
            <a:ext cx="3169950" cy="72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648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中的代码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6CBD410-61C8-327A-127A-3D3069FBA4F0}"/>
              </a:ext>
            </a:extLst>
          </p:cNvPr>
          <p:cNvSpPr txBox="1"/>
          <p:nvPr/>
        </p:nvSpPr>
        <p:spPr>
          <a:xfrm>
            <a:off x="1191213" y="4796280"/>
            <a:ext cx="631993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i.uv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时，也就是最暗面，采样贴图最左侧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依次类推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9719B4-898D-0E73-16A0-18CC78697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87" y="3889139"/>
            <a:ext cx="5866814" cy="3429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2E003D0-8B81-EE0E-3237-98C0B2D34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87" y="2700276"/>
            <a:ext cx="3169950" cy="728723"/>
          </a:xfrm>
          <a:prstGeom prst="rect">
            <a:avLst/>
          </a:prstGeom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D12771EC-9B93-265F-115B-1718F589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357" y="552447"/>
            <a:ext cx="2848584" cy="28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208A7F91-72E1-2F1A-5630-5C6777720A5D}"/>
              </a:ext>
            </a:extLst>
          </p:cNvPr>
          <p:cNvCxnSpPr>
            <a:cxnSpLocks/>
          </p:cNvCxnSpPr>
          <p:nvPr/>
        </p:nvCxnSpPr>
        <p:spPr>
          <a:xfrm>
            <a:off x="7351357" y="3588158"/>
            <a:ext cx="3022576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EE72012-369A-21C5-2E57-7263E5420DA5}"/>
              </a:ext>
            </a:extLst>
          </p:cNvPr>
          <p:cNvCxnSpPr>
            <a:cxnSpLocks/>
          </p:cNvCxnSpPr>
          <p:nvPr/>
        </p:nvCxnSpPr>
        <p:spPr>
          <a:xfrm flipV="1">
            <a:off x="7121202" y="591391"/>
            <a:ext cx="0" cy="28096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00B5EFCC-C532-2BD1-FE23-D6B9BF9919AA}"/>
              </a:ext>
            </a:extLst>
          </p:cNvPr>
          <p:cNvSpPr txBox="1"/>
          <p:nvPr/>
        </p:nvSpPr>
        <p:spPr>
          <a:xfrm>
            <a:off x="8862645" y="3849379"/>
            <a:ext cx="16515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1CF3BE67-8CF0-CA1C-D8DD-1624ABA3F086}"/>
              </a:ext>
            </a:extLst>
          </p:cNvPr>
          <p:cNvSpPr txBox="1"/>
          <p:nvPr/>
        </p:nvSpPr>
        <p:spPr>
          <a:xfrm>
            <a:off x="5816595" y="330171"/>
            <a:ext cx="2369110" cy="30777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uvY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Picture 1">
            <a:extLst>
              <a:ext uri="{FF2B5EF4-FFF2-40B4-BE49-F238E27FC236}">
                <a16:creationId xmlns:a16="http://schemas.microsoft.com/office/drawing/2014/main" id="{35ADDB29-EC58-9F6F-8203-920A9F64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61" y="4418376"/>
            <a:ext cx="2000080" cy="200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3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37784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一张“图片</a:t>
            </a: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A4BD7BE-D08E-DCAC-AF9A-3201593B68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2971359"/>
            <a:ext cx="2213836" cy="22138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403724-9B83-5067-FA66-0679E24B71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4" y="2971359"/>
            <a:ext cx="2213836" cy="221383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3F2C3B-9CCA-7A41-5296-F3B4AE4EDB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79" y="2971359"/>
            <a:ext cx="2213836" cy="221383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A29EEF5-4032-A028-C7E6-808B3A83654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29" y="2971359"/>
            <a:ext cx="2213836" cy="221383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907AE6A-4337-A5BD-D646-DB1F2D42AE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435" y="2971359"/>
            <a:ext cx="2213836" cy="2213836"/>
          </a:xfrm>
          <a:prstGeom prst="rect">
            <a:avLst/>
          </a:prstGeom>
        </p:spPr>
      </p:pic>
      <p:sp>
        <p:nvSpPr>
          <p:cNvPr id="16" name="iSHEJI-8">
            <a:extLst>
              <a:ext uri="{FF2B5EF4-FFF2-40B4-BE49-F238E27FC236}">
                <a16:creationId xmlns:a16="http://schemas.microsoft.com/office/drawing/2014/main" id="{484F2388-8DE3-2F25-6675-987DDD71B460}"/>
              </a:ext>
            </a:extLst>
          </p:cNvPr>
          <p:cNvSpPr txBox="1"/>
          <p:nvPr/>
        </p:nvSpPr>
        <p:spPr>
          <a:xfrm>
            <a:off x="490429" y="5252701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3334B8A4-9DA9-5742-F24C-F91EA85CECAF}"/>
              </a:ext>
            </a:extLst>
          </p:cNvPr>
          <p:cNvSpPr txBox="1"/>
          <p:nvPr/>
        </p:nvSpPr>
        <p:spPr>
          <a:xfrm>
            <a:off x="2847104" y="5252701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8">
            <a:extLst>
              <a:ext uri="{FF2B5EF4-FFF2-40B4-BE49-F238E27FC236}">
                <a16:creationId xmlns:a16="http://schemas.microsoft.com/office/drawing/2014/main" id="{2DD22287-600F-0347-8A19-2EA9F4A5E168}"/>
              </a:ext>
            </a:extLst>
          </p:cNvPr>
          <p:cNvSpPr txBox="1"/>
          <p:nvPr/>
        </p:nvSpPr>
        <p:spPr>
          <a:xfrm>
            <a:off x="5292781" y="5252701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ao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8">
            <a:extLst>
              <a:ext uri="{FF2B5EF4-FFF2-40B4-BE49-F238E27FC236}">
                <a16:creationId xmlns:a16="http://schemas.microsoft.com/office/drawing/2014/main" id="{6C09A7E1-76F7-4157-11C5-459756DA7C27}"/>
              </a:ext>
            </a:extLst>
          </p:cNvPr>
          <p:cNvSpPr txBox="1"/>
          <p:nvPr/>
        </p:nvSpPr>
        <p:spPr>
          <a:xfrm>
            <a:off x="7560454" y="5252700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height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8">
            <a:extLst>
              <a:ext uri="{FF2B5EF4-FFF2-40B4-BE49-F238E27FC236}">
                <a16:creationId xmlns:a16="http://schemas.microsoft.com/office/drawing/2014/main" id="{77EFB546-BFEA-FB65-FEC6-0BC5296B2F12}"/>
              </a:ext>
            </a:extLst>
          </p:cNvPr>
          <p:cNvSpPr txBox="1"/>
          <p:nvPr/>
        </p:nvSpPr>
        <p:spPr>
          <a:xfrm>
            <a:off x="9991512" y="5232926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roughness</a:t>
            </a:r>
            <a:endParaRPr kumimoji="0" lang="en-US" altLang="zh-CN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8">
            <a:extLst>
              <a:ext uri="{FF2B5EF4-FFF2-40B4-BE49-F238E27FC236}">
                <a16:creationId xmlns:a16="http://schemas.microsoft.com/office/drawing/2014/main" id="{064E4A70-B858-D8DD-B455-028DAFEC89FD}"/>
              </a:ext>
            </a:extLst>
          </p:cNvPr>
          <p:cNvSpPr txBox="1"/>
          <p:nvPr/>
        </p:nvSpPr>
        <p:spPr>
          <a:xfrm>
            <a:off x="8266258" y="1209820"/>
            <a:ext cx="1817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ED25EB88-3A6C-49F3-D8AF-29B111BD1D18}"/>
              </a:ext>
            </a:extLst>
          </p:cNvPr>
          <p:cNvSpPr/>
          <p:nvPr/>
        </p:nvSpPr>
        <p:spPr>
          <a:xfrm rot="14380366">
            <a:off x="6493180" y="1191236"/>
            <a:ext cx="2055043" cy="144773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RampMap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91608488-3BDF-EF77-1B66-AA32AD8C1522}"/>
              </a:ext>
            </a:extLst>
          </p:cNvPr>
          <p:cNvSpPr txBox="1"/>
          <p:nvPr/>
        </p:nvSpPr>
        <p:spPr>
          <a:xfrm>
            <a:off x="1057487" y="2546187"/>
            <a:ext cx="36166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见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文档</a:t>
            </a:r>
            <a:endParaRPr lang="en-US" altLang="zh-CN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413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9DF414-F551-D6A1-1AEA-AFB2792BFE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86" y="2588804"/>
            <a:ext cx="3085305" cy="3085305"/>
          </a:xfrm>
          <a:prstGeom prst="rect">
            <a:avLst/>
          </a:prstGeom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11311459-0D5A-ADF5-5421-E073C1D31E6A}"/>
              </a:ext>
            </a:extLst>
          </p:cNvPr>
          <p:cNvSpPr txBox="1"/>
          <p:nvPr/>
        </p:nvSpPr>
        <p:spPr>
          <a:xfrm>
            <a:off x="1057486" y="5870438"/>
            <a:ext cx="36166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Roughness(PBR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内容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0115B58-562E-AA58-A198-BA8E3D33B3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42" y="2588805"/>
            <a:ext cx="3085304" cy="3085304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74575CE1-C026-B2C6-B2D8-AAD07DD3AD1A}"/>
              </a:ext>
            </a:extLst>
          </p:cNvPr>
          <p:cNvSpPr txBox="1"/>
          <p:nvPr/>
        </p:nvSpPr>
        <p:spPr>
          <a:xfrm>
            <a:off x="8236363" y="5870438"/>
            <a:ext cx="36166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常用于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A2A62B-AD2A-A348-C70A-4DF1866F4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48" y="2588801"/>
            <a:ext cx="3085303" cy="3085303"/>
          </a:xfrm>
          <a:prstGeom prst="rect">
            <a:avLst/>
          </a:prstGeom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9313F2F8-E84C-9551-D094-1A1DC3073F82}"/>
              </a:ext>
            </a:extLst>
          </p:cNvPr>
          <p:cNvSpPr txBox="1"/>
          <p:nvPr/>
        </p:nvSpPr>
        <p:spPr>
          <a:xfrm>
            <a:off x="4674096" y="5870433"/>
            <a:ext cx="36166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真正的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Mask(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8419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47662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11311459-0D5A-ADF5-5421-E073C1D31E6A}"/>
              </a:ext>
            </a:extLst>
          </p:cNvPr>
          <p:cNvSpPr txBox="1"/>
          <p:nvPr/>
        </p:nvSpPr>
        <p:spPr>
          <a:xfrm>
            <a:off x="1057486" y="2556323"/>
            <a:ext cx="36166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一个颜色值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897D10-6460-D0CC-3899-FBB3FCB67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539" y="2556323"/>
            <a:ext cx="3085303" cy="3085303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6D244DF8-3FD5-F617-BFB1-B91BDD1B9B78}"/>
              </a:ext>
            </a:extLst>
          </p:cNvPr>
          <p:cNvSpPr txBox="1"/>
          <p:nvPr/>
        </p:nvSpPr>
        <p:spPr>
          <a:xfrm>
            <a:off x="5153624" y="2622376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1597A60C-6167-6066-A0C6-A06137FF70EC}"/>
              </a:ext>
            </a:extLst>
          </p:cNvPr>
          <p:cNvSpPr txBox="1"/>
          <p:nvPr/>
        </p:nvSpPr>
        <p:spPr>
          <a:xfrm>
            <a:off x="7778636" y="2622376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181A478E-EC9B-A0E1-2393-F0FAE9A85341}"/>
              </a:ext>
            </a:extLst>
          </p:cNvPr>
          <p:cNvSpPr txBox="1"/>
          <p:nvPr/>
        </p:nvSpPr>
        <p:spPr>
          <a:xfrm>
            <a:off x="5131730" y="5202721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8">
            <a:extLst>
              <a:ext uri="{FF2B5EF4-FFF2-40B4-BE49-F238E27FC236}">
                <a16:creationId xmlns:a16="http://schemas.microsoft.com/office/drawing/2014/main" id="{5CC886AF-4CF0-4B72-FAD4-8FEA62CEF57F}"/>
              </a:ext>
            </a:extLst>
          </p:cNvPr>
          <p:cNvSpPr txBox="1"/>
          <p:nvPr/>
        </p:nvSpPr>
        <p:spPr>
          <a:xfrm>
            <a:off x="7843951" y="5202720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B1820418-2937-9F1B-C146-1A8C116A7DC0}"/>
              </a:ext>
            </a:extLst>
          </p:cNvPr>
          <p:cNvSpPr txBox="1"/>
          <p:nvPr/>
        </p:nvSpPr>
        <p:spPr>
          <a:xfrm>
            <a:off x="6400820" y="3804738"/>
            <a:ext cx="158307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E48F3EBB-5214-0A2E-0744-A040475A79B9}"/>
              </a:ext>
            </a:extLst>
          </p:cNvPr>
          <p:cNvSpPr txBox="1"/>
          <p:nvPr/>
        </p:nvSpPr>
        <p:spPr>
          <a:xfrm>
            <a:off x="8352073" y="4533630"/>
            <a:ext cx="361661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src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*mask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mask=0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，得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mask=1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，得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6557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63230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噪声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双材质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8AA32E27-23B3-9861-EF0F-61235C3D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582" y="2556323"/>
            <a:ext cx="3709214" cy="370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6CFF1C58-282F-A97F-4A35-7086DB6F38C8}"/>
              </a:ext>
            </a:extLst>
          </p:cNvPr>
          <p:cNvCxnSpPr>
            <a:cxnSpLocks/>
          </p:cNvCxnSpPr>
          <p:nvPr/>
        </p:nvCxnSpPr>
        <p:spPr>
          <a:xfrm flipV="1">
            <a:off x="6096000" y="2925655"/>
            <a:ext cx="1984310" cy="2840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60FD4E25-FAD3-0B6A-59D2-1EDDDF7DBBEB}"/>
              </a:ext>
            </a:extLst>
          </p:cNvPr>
          <p:cNvSpPr txBox="1"/>
          <p:nvPr/>
        </p:nvSpPr>
        <p:spPr>
          <a:xfrm>
            <a:off x="8153943" y="2771766"/>
            <a:ext cx="16515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没有高光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990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63230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噪声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双材质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2D556BA-80EC-7575-9540-8864843EB215}"/>
              </a:ext>
            </a:extLst>
          </p:cNvPr>
          <p:cNvSpPr txBox="1"/>
          <p:nvPr/>
        </p:nvSpPr>
        <p:spPr>
          <a:xfrm>
            <a:off x="1057484" y="2444607"/>
            <a:ext cx="53619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NoiseTex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，使用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step()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获得非黑即白的效果</a:t>
            </a:r>
            <a:endParaRPr lang="en-US" altLang="zh-CN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9575FB-73E5-9B08-2E19-F0C42A42B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85" y="3260506"/>
            <a:ext cx="5249733" cy="6718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9BBDF20-31AC-8936-BE29-8DB5FD280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352" y="1220390"/>
            <a:ext cx="2248095" cy="2248095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9602F5BA-4E63-33B0-B258-D0C42F1F94F3}"/>
              </a:ext>
            </a:extLst>
          </p:cNvPr>
          <p:cNvCxnSpPr>
            <a:cxnSpLocks/>
          </p:cNvCxnSpPr>
          <p:nvPr/>
        </p:nvCxnSpPr>
        <p:spPr>
          <a:xfrm flipV="1">
            <a:off x="6307218" y="2384117"/>
            <a:ext cx="1752892" cy="106104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HEJI-8">
            <a:extLst>
              <a:ext uri="{FF2B5EF4-FFF2-40B4-BE49-F238E27FC236}">
                <a16:creationId xmlns:a16="http://schemas.microsoft.com/office/drawing/2014/main" id="{ECEC03BE-29C3-DA23-050B-E33833DA433B}"/>
              </a:ext>
            </a:extLst>
          </p:cNvPr>
          <p:cNvSpPr txBox="1"/>
          <p:nvPr/>
        </p:nvSpPr>
        <p:spPr>
          <a:xfrm>
            <a:off x="1057485" y="4215273"/>
            <a:ext cx="23761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5"/>
              </a:rPr>
              <a:t>详细的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5"/>
              </a:rPr>
              <a:t>step()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5"/>
              </a:rPr>
              <a:t>分析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8">
            <a:extLst>
              <a:ext uri="{FF2B5EF4-FFF2-40B4-BE49-F238E27FC236}">
                <a16:creationId xmlns:a16="http://schemas.microsoft.com/office/drawing/2014/main" id="{C61C02AD-6E12-60C9-6FC9-A34A79E3DF1F}"/>
              </a:ext>
            </a:extLst>
          </p:cNvPr>
          <p:cNvSpPr txBox="1"/>
          <p:nvPr/>
        </p:nvSpPr>
        <p:spPr>
          <a:xfrm>
            <a:off x="1057485" y="4921599"/>
            <a:ext cx="536197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noiseMask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就如右上图所示，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NoiseInt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与其比较，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NoiseInt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比较小，那么会得到大部分的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反之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1F4FF05-BFCE-BFCC-1127-24061D160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2352" y="4215273"/>
            <a:ext cx="2248095" cy="2248095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206EE41-7C89-9EA7-C697-5472CE1ED58D}"/>
              </a:ext>
            </a:extLst>
          </p:cNvPr>
          <p:cNvCxnSpPr>
            <a:cxnSpLocks/>
          </p:cNvCxnSpPr>
          <p:nvPr/>
        </p:nvCxnSpPr>
        <p:spPr>
          <a:xfrm>
            <a:off x="6077338" y="3796408"/>
            <a:ext cx="1982772" cy="14945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8">
            <a:extLst>
              <a:ext uri="{FF2B5EF4-FFF2-40B4-BE49-F238E27FC236}">
                <a16:creationId xmlns:a16="http://schemas.microsoft.com/office/drawing/2014/main" id="{79A6C53E-6829-A29C-A471-77B8A1321B43}"/>
              </a:ext>
            </a:extLst>
          </p:cNvPr>
          <p:cNvSpPr txBox="1"/>
          <p:nvPr/>
        </p:nvSpPr>
        <p:spPr>
          <a:xfrm>
            <a:off x="8470642" y="3647237"/>
            <a:ext cx="16515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NoiseInt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=0.08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038026D-5EFD-69BD-D589-BF0733C5EA43}"/>
              </a:ext>
            </a:extLst>
          </p:cNvPr>
          <p:cNvCxnSpPr>
            <a:cxnSpLocks/>
          </p:cNvCxnSpPr>
          <p:nvPr/>
        </p:nvCxnSpPr>
        <p:spPr>
          <a:xfrm flipV="1">
            <a:off x="9395932" y="4369161"/>
            <a:ext cx="1504423" cy="33671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8">
            <a:extLst>
              <a:ext uri="{FF2B5EF4-FFF2-40B4-BE49-F238E27FC236}">
                <a16:creationId xmlns:a16="http://schemas.microsoft.com/office/drawing/2014/main" id="{0F55848B-C89D-8122-6165-8D82513CA192}"/>
              </a:ext>
            </a:extLst>
          </p:cNvPr>
          <p:cNvSpPr txBox="1"/>
          <p:nvPr/>
        </p:nvSpPr>
        <p:spPr>
          <a:xfrm>
            <a:off x="10978419" y="4196121"/>
            <a:ext cx="9122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&lt;0.08</a:t>
            </a:r>
          </a:p>
        </p:txBody>
      </p:sp>
    </p:spTree>
    <p:extLst>
      <p:ext uri="{BB962C8B-B14F-4D97-AF65-F5344CB8AC3E}">
        <p14:creationId xmlns:p14="http://schemas.microsoft.com/office/powerpoint/2010/main" val="518575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7" y="1567069"/>
            <a:ext cx="63230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噪声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实例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双材质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60FD4E25-FAD3-0B6A-59D2-1EDDDF7DBBEB}"/>
              </a:ext>
            </a:extLst>
          </p:cNvPr>
          <p:cNvSpPr txBox="1"/>
          <p:nvPr/>
        </p:nvSpPr>
        <p:spPr>
          <a:xfrm>
            <a:off x="1057484" y="3735291"/>
            <a:ext cx="244149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区分使用的内容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5ED8D4E-71AF-443A-911A-3D0CD095BA49}"/>
              </a:ext>
            </a:extLst>
          </p:cNvPr>
          <p:cNvSpPr txBox="1"/>
          <p:nvPr/>
        </p:nvSpPr>
        <p:spPr>
          <a:xfrm>
            <a:off x="1057484" y="2444607"/>
            <a:ext cx="53619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的使用：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99016C-2655-A485-7185-2EB9F1B6C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484" y="2925654"/>
            <a:ext cx="6634550" cy="7386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964AC64-3D6F-C94B-C974-5A43550E3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484" y="4468905"/>
            <a:ext cx="8217986" cy="9630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ACB663-DA28-ED31-28E7-E3D23A9944D6}"/>
              </a:ext>
            </a:extLst>
          </p:cNvPr>
          <p:cNvSpPr/>
          <p:nvPr/>
        </p:nvSpPr>
        <p:spPr>
          <a:xfrm>
            <a:off x="2827177" y="4468905"/>
            <a:ext cx="774441" cy="233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D6E908-036C-0687-9D51-F7B47D02FFE4}"/>
              </a:ext>
            </a:extLst>
          </p:cNvPr>
          <p:cNvSpPr/>
          <p:nvPr/>
        </p:nvSpPr>
        <p:spPr>
          <a:xfrm>
            <a:off x="2839620" y="4695949"/>
            <a:ext cx="774441" cy="233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94F95E-D855-3FA9-D4EE-019FD33CFF12}"/>
              </a:ext>
            </a:extLst>
          </p:cNvPr>
          <p:cNvSpPr/>
          <p:nvPr/>
        </p:nvSpPr>
        <p:spPr>
          <a:xfrm>
            <a:off x="7225006" y="4929673"/>
            <a:ext cx="622039" cy="2544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6D5EAE-F3D2-A9F4-6B4D-C255597B5833}"/>
              </a:ext>
            </a:extLst>
          </p:cNvPr>
          <p:cNvSpPr/>
          <p:nvPr/>
        </p:nvSpPr>
        <p:spPr>
          <a:xfrm>
            <a:off x="2916530" y="4947087"/>
            <a:ext cx="774441" cy="2337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64C2F1F-8711-1AC6-3C0A-79D2E9A069C9}"/>
              </a:ext>
            </a:extLst>
          </p:cNvPr>
          <p:cNvCxnSpPr>
            <a:cxnSpLocks/>
          </p:cNvCxnSpPr>
          <p:nvPr/>
        </p:nvCxnSpPr>
        <p:spPr>
          <a:xfrm flipV="1">
            <a:off x="3466788" y="4217765"/>
            <a:ext cx="1581073" cy="18996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8">
            <a:extLst>
              <a:ext uri="{FF2B5EF4-FFF2-40B4-BE49-F238E27FC236}">
                <a16:creationId xmlns:a16="http://schemas.microsoft.com/office/drawing/2014/main" id="{439C50D2-8A3D-BB1E-9E95-30F6CACC2EE2}"/>
              </a:ext>
            </a:extLst>
          </p:cNvPr>
          <p:cNvSpPr txBox="1"/>
          <p:nvPr/>
        </p:nvSpPr>
        <p:spPr>
          <a:xfrm>
            <a:off x="5047860" y="4090155"/>
            <a:ext cx="38535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注意：环境漫反射也需要物体的颜色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F20864A-7718-A901-07EB-0367BDC46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4921" y="689264"/>
            <a:ext cx="1800369" cy="180036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7C7EC0B-57BA-624C-22EF-DBEEA0CB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922" y="2566785"/>
            <a:ext cx="1800369" cy="1800369"/>
          </a:xfrm>
          <a:prstGeom prst="rect">
            <a:avLst/>
          </a:prstGeom>
        </p:spPr>
      </p:pic>
      <p:sp>
        <p:nvSpPr>
          <p:cNvPr id="23" name="iSHEJI-8">
            <a:extLst>
              <a:ext uri="{FF2B5EF4-FFF2-40B4-BE49-F238E27FC236}">
                <a16:creationId xmlns:a16="http://schemas.microsoft.com/office/drawing/2014/main" id="{36285973-AB69-13A7-50F0-BA92C137BE23}"/>
              </a:ext>
            </a:extLst>
          </p:cNvPr>
          <p:cNvSpPr txBox="1"/>
          <p:nvPr/>
        </p:nvSpPr>
        <p:spPr>
          <a:xfrm>
            <a:off x="10770406" y="3318313"/>
            <a:ext cx="738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</a:p>
        </p:txBody>
      </p:sp>
      <p:sp>
        <p:nvSpPr>
          <p:cNvPr id="24" name="iSHEJI-8">
            <a:extLst>
              <a:ext uri="{FF2B5EF4-FFF2-40B4-BE49-F238E27FC236}">
                <a16:creationId xmlns:a16="http://schemas.microsoft.com/office/drawing/2014/main" id="{E4D7AE5B-F4C7-0C70-E6C4-A9BB982A2A1A}"/>
              </a:ext>
            </a:extLst>
          </p:cNvPr>
          <p:cNvSpPr txBox="1"/>
          <p:nvPr/>
        </p:nvSpPr>
        <p:spPr>
          <a:xfrm>
            <a:off x="10770406" y="1428569"/>
            <a:ext cx="738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√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8">
            <a:extLst>
              <a:ext uri="{FF2B5EF4-FFF2-40B4-BE49-F238E27FC236}">
                <a16:creationId xmlns:a16="http://schemas.microsoft.com/office/drawing/2014/main" id="{23913BE6-C29A-DFA7-D246-9927E82A820A}"/>
              </a:ext>
            </a:extLst>
          </p:cNvPr>
          <p:cNvSpPr txBox="1"/>
          <p:nvPr/>
        </p:nvSpPr>
        <p:spPr>
          <a:xfrm>
            <a:off x="1057484" y="6128109"/>
            <a:ext cx="38535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diffCol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MainTex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464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377846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</a:t>
            </a:r>
            <a:r>
              <a:rPr lang="en-US" altLang="zh-CN" sz="4000" b="1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39241EF-7A96-2990-090E-D5454F15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4" y="2813563"/>
            <a:ext cx="2583792" cy="26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C94EC4D-D617-A951-D28B-3E42C5E2D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07" y="3506821"/>
            <a:ext cx="3035842" cy="307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32EEDFC3-2CA4-51F8-4077-927D06B44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060" y="1173398"/>
            <a:ext cx="3891623" cy="40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DA43E5D9-1625-0473-FCD6-2EDE97791667}"/>
              </a:ext>
            </a:extLst>
          </p:cNvPr>
          <p:cNvCxnSpPr>
            <a:cxnSpLocks/>
          </p:cNvCxnSpPr>
          <p:nvPr/>
        </p:nvCxnSpPr>
        <p:spPr>
          <a:xfrm flipV="1">
            <a:off x="4231532" y="2340040"/>
            <a:ext cx="3725694" cy="8399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1B97C50C-5801-818E-CA64-96991F9D1AA1}"/>
              </a:ext>
            </a:extLst>
          </p:cNvPr>
          <p:cNvSpPr txBox="1"/>
          <p:nvPr/>
        </p:nvSpPr>
        <p:spPr>
          <a:xfrm>
            <a:off x="414090" y="5567672"/>
            <a:ext cx="18176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展</a:t>
            </a: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C996E6A-9CFD-82F4-5F14-7687BFF3E180}"/>
              </a:ext>
            </a:extLst>
          </p:cNvPr>
          <p:cNvSpPr txBox="1"/>
          <p:nvPr/>
        </p:nvSpPr>
        <p:spPr>
          <a:xfrm>
            <a:off x="5635942" y="6220460"/>
            <a:ext cx="18176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画贴图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55A4F901-A5B1-0705-B691-586B756BE578}"/>
              </a:ext>
            </a:extLst>
          </p:cNvPr>
          <p:cNvSpPr txBox="1"/>
          <p:nvPr/>
        </p:nvSpPr>
        <p:spPr>
          <a:xfrm>
            <a:off x="8397850" y="5789573"/>
            <a:ext cx="357083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SP---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&gt;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真正的画贴图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SD---&gt;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生成贴图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875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9" y="1567069"/>
            <a:ext cx="61728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Unity(</a:t>
            </a:r>
            <a:r>
              <a:rPr lang="en-US" altLang="zh-CN" sz="3600" b="1" spc="0" dirty="0" err="1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ShaderLab</a:t>
            </a: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中的贴图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1302585" y="2429444"/>
            <a:ext cx="5927773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如果需要的是一张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贴图，那么：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在声明时，使用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sampler2D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在采样时，使用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tex2D()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E6CC94-88FF-61EE-13AE-320C6C049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016" y="2978144"/>
            <a:ext cx="4699058" cy="3495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433F95-4170-6EDE-CD1E-48EFEAFF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470" y="3894452"/>
            <a:ext cx="2898075" cy="34951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C45FE9C-B7DA-FE71-4B18-25098352D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694" y="4972305"/>
            <a:ext cx="5139190" cy="349517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A15D208-FAB8-4C2B-4C1F-D848EB26A4F1}"/>
              </a:ext>
            </a:extLst>
          </p:cNvPr>
          <p:cNvCxnSpPr>
            <a:cxnSpLocks/>
          </p:cNvCxnSpPr>
          <p:nvPr/>
        </p:nvCxnSpPr>
        <p:spPr>
          <a:xfrm flipV="1">
            <a:off x="4891408" y="3166116"/>
            <a:ext cx="1763916" cy="2174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92FBA50-266E-C740-31D0-C9DB44312127}"/>
              </a:ext>
            </a:extLst>
          </p:cNvPr>
          <p:cNvCxnSpPr>
            <a:cxnSpLocks/>
          </p:cNvCxnSpPr>
          <p:nvPr/>
        </p:nvCxnSpPr>
        <p:spPr>
          <a:xfrm>
            <a:off x="5050646" y="3805321"/>
            <a:ext cx="1150978" cy="2297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4CF0D31-E8B1-8944-ECDA-9A464D710451}"/>
              </a:ext>
            </a:extLst>
          </p:cNvPr>
          <p:cNvCxnSpPr>
            <a:cxnSpLocks/>
          </p:cNvCxnSpPr>
          <p:nvPr/>
        </p:nvCxnSpPr>
        <p:spPr>
          <a:xfrm>
            <a:off x="4540580" y="4132191"/>
            <a:ext cx="889259" cy="8401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207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9" y="1567069"/>
            <a:ext cx="61728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sampler2D</a:t>
            </a: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tex2D()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1076343" y="4501306"/>
            <a:ext cx="5927773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描述：</a:t>
            </a:r>
            <a:b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DX9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原来是使用的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sampler2D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tex2D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这种形式，但是在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DXC(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应该是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DX12)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中已经被取消了，我们使用的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sampler2D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其实是模拟出来的，其实我们在使用的是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DXC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Texture2D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SamplerState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8B406859-1178-E8C1-0859-4748CA68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90" y="2238909"/>
            <a:ext cx="7074362" cy="21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9" y="1567069"/>
            <a:ext cx="617287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sampler2D</a:t>
            </a:r>
            <a:r>
              <a:rPr lang="zh-CN" altLang="en-US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36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tex2D()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7058652" y="4797364"/>
            <a:ext cx="407585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tex2D()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的实现完全一致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8B406859-1178-E8C1-0859-4748CA68C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490" y="2238909"/>
            <a:ext cx="7074362" cy="214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940091DB-C88D-942D-ABD7-1EF3723665A2}"/>
              </a:ext>
            </a:extLst>
          </p:cNvPr>
          <p:cNvSpPr txBox="1"/>
          <p:nvPr/>
        </p:nvSpPr>
        <p:spPr>
          <a:xfrm>
            <a:off x="7819898" y="1825009"/>
            <a:ext cx="12766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官方链接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80AD7C-46EF-B570-AFAF-2D6EAA987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89" y="4541693"/>
            <a:ext cx="5770210" cy="139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13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Albedo/Diffuse/Base Color</a:t>
            </a:r>
            <a:r>
              <a:rPr lang="zh-CN" altLang="en-US" sz="36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7457546" y="3697937"/>
            <a:ext cx="4407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Base Color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工作流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Diffuse/Albedo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SG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工作流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EDB0F42C-8A55-1B17-858B-3E24B6BDE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" y="2238909"/>
            <a:ext cx="7089489" cy="382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5D53DA73-5843-78CD-10E0-8453FD4D5669}"/>
              </a:ext>
            </a:extLst>
          </p:cNvPr>
          <p:cNvSpPr txBox="1"/>
          <p:nvPr/>
        </p:nvSpPr>
        <p:spPr>
          <a:xfrm>
            <a:off x="7457546" y="2583071"/>
            <a:ext cx="44073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描述的是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物体自身的颜色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520F2CD5-3D02-ABD2-F2A5-415CD71AA515}"/>
              </a:ext>
            </a:extLst>
          </p:cNvPr>
          <p:cNvSpPr txBox="1"/>
          <p:nvPr/>
        </p:nvSpPr>
        <p:spPr>
          <a:xfrm>
            <a:off x="7457545" y="5182135"/>
            <a:ext cx="4407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没必要执着与某种解释</a:t>
            </a:r>
            <a:endParaRPr lang="en-US" altLang="zh-CN" sz="2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理解就行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60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Albedo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7488" y="1567069"/>
            <a:ext cx="8303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_ST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94DB70C-3FE5-2FA2-E7A1-7E2C329B995B}"/>
              </a:ext>
            </a:extLst>
          </p:cNvPr>
          <p:cNvSpPr txBox="1"/>
          <p:nvPr/>
        </p:nvSpPr>
        <p:spPr>
          <a:xfrm>
            <a:off x="7157135" y="4122120"/>
            <a:ext cx="44073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Base Color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工作流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Diffuse/Albedo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SG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工作流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5D53DA73-5843-78CD-10E0-8453FD4D5669}"/>
              </a:ext>
            </a:extLst>
          </p:cNvPr>
          <p:cNvSpPr txBox="1"/>
          <p:nvPr/>
        </p:nvSpPr>
        <p:spPr>
          <a:xfrm>
            <a:off x="801791" y="2425763"/>
            <a:ext cx="430753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在声明时出现的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_ST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是用来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控制物体的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Tiling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Offset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84A533E9-D6AA-881E-11DA-8CD66C226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3" y="3433363"/>
            <a:ext cx="5300154" cy="12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38D0C3-0C2A-07C0-DE61-900C20EC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85" y="1718163"/>
            <a:ext cx="5363731" cy="3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4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1033</Words>
  <Application>Microsoft Office PowerPoint</Application>
  <PresentationFormat>宽屏</PresentationFormat>
  <Paragraphs>326</Paragraphs>
  <Slides>35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17</cp:revision>
  <dcterms:created xsi:type="dcterms:W3CDTF">2023-01-25T17:41:31Z</dcterms:created>
  <dcterms:modified xsi:type="dcterms:W3CDTF">2023-02-03T11:39:09Z</dcterms:modified>
</cp:coreProperties>
</file>